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sldIdLst>
    <p:sldId id="262" r:id="rId2"/>
    <p:sldId id="284" r:id="rId3"/>
    <p:sldId id="285" r:id="rId4"/>
    <p:sldId id="286" r:id="rId5"/>
    <p:sldId id="287" r:id="rId6"/>
    <p:sldId id="268" r:id="rId7"/>
    <p:sldId id="289" r:id="rId8"/>
    <p:sldId id="283" r:id="rId9"/>
    <p:sldId id="269" r:id="rId10"/>
    <p:sldId id="270" r:id="rId11"/>
    <p:sldId id="288" r:id="rId12"/>
    <p:sldId id="257" r:id="rId13"/>
    <p:sldId id="258" r:id="rId14"/>
    <p:sldId id="271" r:id="rId15"/>
    <p:sldId id="272" r:id="rId16"/>
    <p:sldId id="273" r:id="rId17"/>
    <p:sldId id="275" r:id="rId18"/>
    <p:sldId id="274" r:id="rId19"/>
    <p:sldId id="267" r:id="rId20"/>
    <p:sldId id="259" r:id="rId21"/>
    <p:sldId id="260" r:id="rId22"/>
    <p:sldId id="276" r:id="rId23"/>
    <p:sldId id="277" r:id="rId24"/>
    <p:sldId id="278" r:id="rId25"/>
    <p:sldId id="280" r:id="rId26"/>
    <p:sldId id="279" r:id="rId2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304800" y="381000"/>
            <a:ext cx="8153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7030A0"/>
                </a:solidFill>
              </a:rPr>
              <a:t>г. Екатеринбург Верх-Исетский район</a:t>
            </a:r>
          </a:p>
          <a:p>
            <a:pPr algn="ctr"/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Муниципальное автономное дошкольное образовательное учреждение - детский сад № 24</a:t>
            </a:r>
          </a:p>
          <a:p>
            <a:pPr algn="ctr">
              <a:buFontTx/>
              <a:buChar char="-"/>
            </a:pP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3075" name="Прямоугольник 2"/>
          <p:cNvSpPr>
            <a:spLocks noChangeArrowheads="1"/>
          </p:cNvSpPr>
          <p:nvPr/>
        </p:nvSpPr>
        <p:spPr bwMode="auto">
          <a:xfrm>
            <a:off x="1066800" y="2514600"/>
            <a:ext cx="7543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«Физкультурно-оздоровительные технологии»</a:t>
            </a:r>
            <a:endParaRPr lang="ru-RU" b="1" i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</p:txBody>
      </p:sp>
      <p:sp>
        <p:nvSpPr>
          <p:cNvPr id="3078" name="TextBox 6"/>
          <p:cNvSpPr txBox="1">
            <a:spLocks noChangeArrowheads="1"/>
          </p:cNvSpPr>
          <p:nvPr/>
        </p:nvSpPr>
        <p:spPr bwMode="auto">
          <a:xfrm>
            <a:off x="228600" y="1447800"/>
            <a:ext cx="87868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000066"/>
                </a:solidFill>
              </a:rPr>
              <a:t>«Физическая культура и спорт – альтернатива пагубным привычкам»</a:t>
            </a:r>
          </a:p>
        </p:txBody>
      </p:sp>
      <p:sp>
        <p:nvSpPr>
          <p:cNvPr id="22530" name="AutoShape 2" descr="http://detsadik24.ru/images/eks/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/>
          <a:srcRect l="15478" t="6350" r="15466" b="25917"/>
          <a:stretch>
            <a:fillRect/>
          </a:stretch>
        </p:blipFill>
        <p:spPr bwMode="auto">
          <a:xfrm>
            <a:off x="4267200" y="3200400"/>
            <a:ext cx="4419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" descr="C:\Users\user\Desktop\ds-24-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200400"/>
            <a:ext cx="381635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Рисунок 4"/>
          <p:cNvPicPr>
            <a:picLocks noChangeAspect="1" noChangeArrowheads="1"/>
          </p:cNvPicPr>
          <p:nvPr/>
        </p:nvPicPr>
        <p:blipFill>
          <a:blip r:embed="rId2"/>
          <a:srcRect l="18639" t="6927" r="18562" b="8946"/>
          <a:stretch>
            <a:fillRect/>
          </a:stretch>
        </p:blipFill>
        <p:spPr bwMode="auto">
          <a:xfrm>
            <a:off x="0" y="0"/>
            <a:ext cx="9144000" cy="6868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/>
          <p:cNvPicPr>
            <a:picLocks noChangeAspect="1"/>
          </p:cNvPicPr>
          <p:nvPr/>
        </p:nvPicPr>
        <p:blipFill>
          <a:blip r:embed="rId2"/>
          <a:srcRect l="839" t="1082" r="806" b="1514"/>
          <a:stretch>
            <a:fillRect/>
          </a:stretch>
        </p:blipFill>
        <p:spPr bwMode="auto">
          <a:xfrm>
            <a:off x="107950" y="115888"/>
            <a:ext cx="8928100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2"/>
          <a:srcRect l="18591" t="6573" r="18275" b="8302"/>
          <a:stretch>
            <a:fillRect/>
          </a:stretch>
        </p:blipFill>
        <p:spPr bwMode="auto">
          <a:xfrm>
            <a:off x="0" y="0"/>
            <a:ext cx="91907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381000" y="1295400"/>
            <a:ext cx="8382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000066"/>
                </a:solidFill>
                <a:cs typeface="AngsanaUPC" pitchFamily="18" charset="-34"/>
              </a:rPr>
              <a:t>Результат сдачи норм ГТО - 2019 </a:t>
            </a:r>
          </a:p>
          <a:p>
            <a:pPr algn="ctr"/>
            <a:r>
              <a:rPr lang="ru-RU" sz="3600" b="1" i="1" dirty="0">
                <a:solidFill>
                  <a:srgbClr val="000066"/>
                </a:solidFill>
                <a:latin typeface="AngsanaUPC" pitchFamily="18" charset="-34"/>
                <a:cs typeface="AngsanaUPC" pitchFamily="18" charset="-34"/>
              </a:rPr>
              <a:t>  </a:t>
            </a:r>
            <a:r>
              <a:rPr lang="en-US" sz="3600" b="1" i="1" dirty="0">
                <a:solidFill>
                  <a:srgbClr val="000066"/>
                </a:solidFill>
                <a:latin typeface="AngsanaUPC" pitchFamily="18" charset="-34"/>
                <a:cs typeface="AngsanaUPC" pitchFamily="18" charset="-34"/>
              </a:rPr>
              <a:t>I</a:t>
            </a:r>
            <a:r>
              <a:rPr lang="ru-RU" sz="3600" b="1" i="1" dirty="0">
                <a:solidFill>
                  <a:srgbClr val="000066"/>
                </a:solidFill>
                <a:cs typeface="AngsanaUPC" pitchFamily="18" charset="-34"/>
              </a:rPr>
              <a:t> ступени :</a:t>
            </a:r>
          </a:p>
          <a:p>
            <a:endParaRPr lang="ru-RU" sz="3600" b="1" i="1" dirty="0">
              <a:solidFill>
                <a:srgbClr val="000066"/>
              </a:solidFill>
              <a:cs typeface="AngsanaUPC" pitchFamily="18" charset="-34"/>
            </a:endParaRPr>
          </a:p>
          <a:p>
            <a:r>
              <a:rPr lang="ru-RU" sz="3600" b="1" i="1" dirty="0">
                <a:solidFill>
                  <a:srgbClr val="000066"/>
                </a:solidFill>
                <a:cs typeface="AngsanaUPC" pitchFamily="18" charset="-34"/>
              </a:rPr>
              <a:t> – 4 значка – ЗОЛОТОЙ ЗНАК;</a:t>
            </a:r>
          </a:p>
          <a:p>
            <a:endParaRPr lang="ru-RU" sz="3600" b="1" i="1" dirty="0">
              <a:solidFill>
                <a:srgbClr val="000066"/>
              </a:solidFill>
              <a:cs typeface="AngsanaUPC" pitchFamily="18" charset="-34"/>
            </a:endParaRPr>
          </a:p>
          <a:p>
            <a:pPr>
              <a:buFontTx/>
              <a:buChar char="-"/>
            </a:pPr>
            <a:r>
              <a:rPr lang="ru-RU" sz="3600" b="1" i="1" dirty="0">
                <a:solidFill>
                  <a:srgbClr val="000066"/>
                </a:solidFill>
                <a:cs typeface="AngsanaUPC" pitchFamily="18" charset="-34"/>
              </a:rPr>
              <a:t>3 значка – СЕРЕБРЯНЫЙ ЗНАК;</a:t>
            </a:r>
          </a:p>
          <a:p>
            <a:pPr>
              <a:buFontTx/>
              <a:buChar char="-"/>
            </a:pPr>
            <a:endParaRPr lang="ru-RU" sz="3600" b="1" i="1" dirty="0">
              <a:solidFill>
                <a:srgbClr val="000066"/>
              </a:solidFill>
              <a:cs typeface="AngsanaUPC" pitchFamily="18" charset="-34"/>
            </a:endParaRPr>
          </a:p>
          <a:p>
            <a:pPr>
              <a:buFontTx/>
              <a:buChar char="-"/>
            </a:pPr>
            <a:r>
              <a:rPr lang="ru-RU" sz="3600" b="1" i="1" dirty="0">
                <a:solidFill>
                  <a:srgbClr val="000066"/>
                </a:solidFill>
                <a:cs typeface="AngsanaUPC" pitchFamily="18" charset="-34"/>
              </a:rPr>
              <a:t> 8 значков – БРОНЗОВЫЙ ЗНАК.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detsadik24.ru/images/foto2018/f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390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27533" t="14552" r="15169" b="8719"/>
          <a:stretch>
            <a:fillRect/>
          </a:stretch>
        </p:blipFill>
        <p:spPr bwMode="auto">
          <a:xfrm>
            <a:off x="609600" y="1676400"/>
            <a:ext cx="3143250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00125" y="285750"/>
            <a:ext cx="757237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Городской этап Фестиваля Здоровья – 2018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762000"/>
            <a:ext cx="8458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Разработка и реализация детско-взрослого проекта</a:t>
            </a:r>
          </a:p>
        </p:txBody>
      </p:sp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3"/>
          <a:srcRect l="29021" t="15874" r="15169" b="8719"/>
          <a:stretch>
            <a:fillRect/>
          </a:stretch>
        </p:blipFill>
        <p:spPr bwMode="auto">
          <a:xfrm>
            <a:off x="5181600" y="1600200"/>
            <a:ext cx="3071812" cy="233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4"/>
          <p:cNvPicPr>
            <a:picLocks noChangeAspect="1" noChangeArrowheads="1"/>
          </p:cNvPicPr>
          <p:nvPr/>
        </p:nvPicPr>
        <p:blipFill>
          <a:blip r:embed="rId4"/>
          <a:srcRect l="27107" t="14172" r="13893" b="9286"/>
          <a:stretch>
            <a:fillRect/>
          </a:stretch>
        </p:blipFill>
        <p:spPr bwMode="auto">
          <a:xfrm>
            <a:off x="609600" y="4191000"/>
            <a:ext cx="3143250" cy="229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5"/>
          <p:cNvPicPr>
            <a:picLocks noChangeAspect="1" noChangeArrowheads="1"/>
          </p:cNvPicPr>
          <p:nvPr/>
        </p:nvPicPr>
        <p:blipFill>
          <a:blip r:embed="rId5"/>
          <a:srcRect l="28700" t="14172" r="15488" b="9286"/>
          <a:stretch>
            <a:fillRect/>
          </a:stretch>
        </p:blipFill>
        <p:spPr bwMode="auto">
          <a:xfrm>
            <a:off x="5181600" y="4114800"/>
            <a:ext cx="3148013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09663" y="115888"/>
            <a:ext cx="68421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Реализация проекта </a:t>
            </a:r>
          </a:p>
          <a:p>
            <a:pPr algn="ctr">
              <a:defRPr/>
            </a:pP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«По дорожкам  здоровья»</a:t>
            </a:r>
          </a:p>
        </p:txBody>
      </p:sp>
      <p:pic>
        <p:nvPicPr>
          <p:cNvPr id="9219" name="Рисунок 8" descr="IMG_044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4038600"/>
            <a:ext cx="1660525" cy="2665413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9220" name="Рисунок 8" descr="IMG_0442.JPG"/>
          <p:cNvPicPr>
            <a:picLocks noChangeAspect="1"/>
          </p:cNvPicPr>
          <p:nvPr/>
        </p:nvPicPr>
        <p:blipFill>
          <a:blip r:embed="rId3"/>
          <a:srcRect t="10049" r="3532"/>
          <a:stretch>
            <a:fillRect/>
          </a:stretch>
        </p:blipFill>
        <p:spPr bwMode="auto">
          <a:xfrm>
            <a:off x="928688" y="4143375"/>
            <a:ext cx="1516062" cy="2600325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</p:spPr>
      </p:pic>
      <p:pic>
        <p:nvPicPr>
          <p:cNvPr id="9221" name="Picture 5" descr="тропа здоровья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2971800"/>
            <a:ext cx="3146425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TextBox 10"/>
          <p:cNvSpPr txBox="1">
            <a:spLocks noChangeArrowheads="1"/>
          </p:cNvSpPr>
          <p:nvPr/>
        </p:nvSpPr>
        <p:spPr bwMode="auto">
          <a:xfrm>
            <a:off x="4572000" y="1981200"/>
            <a:ext cx="4114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66"/>
                </a:solidFill>
              </a:rPr>
              <a:t>Организация тропы здоровья</a:t>
            </a:r>
          </a:p>
        </p:txBody>
      </p:sp>
      <p:sp>
        <p:nvSpPr>
          <p:cNvPr id="9223" name="TextBox 11"/>
          <p:cNvSpPr txBox="1">
            <a:spLocks noChangeArrowheads="1"/>
          </p:cNvSpPr>
          <p:nvPr/>
        </p:nvSpPr>
        <p:spPr bwMode="auto">
          <a:xfrm>
            <a:off x="1000125" y="3714750"/>
            <a:ext cx="32146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0066"/>
                </a:solidFill>
              </a:rPr>
              <a:t>Массажные коврики</a:t>
            </a:r>
          </a:p>
        </p:txBody>
      </p:sp>
      <p:pic>
        <p:nvPicPr>
          <p:cNvPr id="9224" name="Picture 14" descr="C:\Users\PC\Desktop\МАДОУ 24\ФЕСТИВАЛЬ ЗДОРОВЬЯ\2019\Скалолазание в детском саду\WhatsApp Image 2019-01-16 at 16.43.18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990600"/>
            <a:ext cx="400050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5" name="Rectangle 15"/>
          <p:cNvSpPr>
            <a:spLocks noChangeArrowheads="1"/>
          </p:cNvSpPr>
          <p:nvPr/>
        </p:nvSpPr>
        <p:spPr bwMode="auto">
          <a:xfrm>
            <a:off x="4143375" y="1285875"/>
            <a:ext cx="457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28600" algn="ctr" eaLnBrk="0" hangingPunct="0"/>
            <a:r>
              <a:rPr lang="ru-RU" sz="1600" b="1">
                <a:solidFill>
                  <a:srgbClr val="0F243E"/>
                </a:solidFill>
                <a:latin typeface="Times New Roman" pitchFamily="18" charset="0"/>
                <a:cs typeface="Times New Roman" pitchFamily="18" charset="0"/>
              </a:rPr>
              <a:t>Обучение скалолазанию в детском саду </a:t>
            </a:r>
            <a:endParaRPr lang="ru-RU" sz="500"/>
          </a:p>
          <a:p>
            <a:pPr indent="228600" algn="ctr" eaLnBrk="0" hangingPunct="0"/>
            <a:r>
              <a:rPr lang="ru-RU" sz="1600" b="1">
                <a:solidFill>
                  <a:srgbClr val="0F243E"/>
                </a:solidFill>
                <a:latin typeface="Times New Roman" pitchFamily="18" charset="0"/>
                <a:cs typeface="Times New Roman" pitchFamily="18" charset="0"/>
              </a:rPr>
              <a:t>для детей старшего дошкольного  возраста</a:t>
            </a:r>
            <a:endParaRPr lang="ru-RU" sz="1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762000" y="457200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228600" algn="ctr" eaLnBrk="0" hangingPunct="0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Обучение скалолазанию в детском саду </a:t>
            </a:r>
            <a:endParaRPr lang="ru-RU" sz="800" dirty="0">
              <a:solidFill>
                <a:schemeClr val="tx2">
                  <a:lumMod val="75000"/>
                </a:schemeClr>
              </a:solidFill>
            </a:endParaRPr>
          </a:p>
          <a:p>
            <a:pPr indent="228600" algn="ctr" eaLnBrk="0" hangingPunct="0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детей старшего дошкольного  возраста</a:t>
            </a:r>
            <a:endParaRPr lang="ru-RU" sz="800" dirty="0">
              <a:solidFill>
                <a:schemeClr val="tx2">
                  <a:lumMod val="75000"/>
                </a:schemeClr>
              </a:solidFill>
            </a:endParaRPr>
          </a:p>
          <a:p>
            <a:pPr indent="228600" algn="ctr" eaLnBrk="0" hangingPunct="0"/>
            <a:r>
              <a:rPr lang="ru-RU" sz="16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000066"/>
              </a:solidFill>
            </a:endParaRPr>
          </a:p>
        </p:txBody>
      </p:sp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285750" y="1214438"/>
            <a:ext cx="85534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66"/>
                </a:solidFill>
              </a:rPr>
              <a:t>В  МАДОУ в рамках освоения воспитанниками ООПДО разработаны методические  рекомендации по реализации такого направления – скалолазание для детей старшего дошкольного возраста. </a:t>
            </a:r>
          </a:p>
        </p:txBody>
      </p:sp>
      <p:sp>
        <p:nvSpPr>
          <p:cNvPr id="15364" name="Rectangle 2"/>
          <p:cNvSpPr>
            <a:spLocks noChangeArrowheads="1"/>
          </p:cNvSpPr>
          <p:nvPr/>
        </p:nvSpPr>
        <p:spPr bwMode="auto">
          <a:xfrm>
            <a:off x="428625" y="2143125"/>
            <a:ext cx="85725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algn="just" eaLnBrk="0" hangingPunct="0"/>
            <a:r>
              <a:rPr lang="ru-RU" sz="1400" b="1" i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скалолазания  заключается  в  умении  преодолевать препятствия разной степени сложности. </a:t>
            </a:r>
            <a:endParaRPr lang="ru-RU" sz="600" b="1" dirty="0">
              <a:solidFill>
                <a:schemeClr val="accent1">
                  <a:lumMod val="50000"/>
                </a:schemeClr>
              </a:solidFill>
            </a:endParaRPr>
          </a:p>
          <a:p>
            <a:pPr indent="449263" algn="just" eaLnBrk="0" hangingPunct="0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детей лазание - один из способов познания. Их желание  видеть  окружающий  их  мир  с  высоты  естественно.  Лазание  у  ребенка  в  крови:  у него  всегда  присутствует  желание  лазать  по  деревьям,  заборам. 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Скаладром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(альпийская стенка) позволяют повысить интерес детей к этому виду спорта, разнообразить содержание непрерывной образовательной деятельности и совершенствовать навыки лазания. </a:t>
            </a:r>
            <a:endParaRPr lang="ru-RU" sz="600" b="1" dirty="0">
              <a:solidFill>
                <a:schemeClr val="accent1">
                  <a:lumMod val="50000"/>
                </a:schemeClr>
              </a:solidFill>
            </a:endParaRPr>
          </a:p>
          <a:p>
            <a:pPr indent="449263" algn="just" eaLnBrk="0" hangingPunct="0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/>
          </a:p>
        </p:txBody>
      </p:sp>
      <p:pic>
        <p:nvPicPr>
          <p:cNvPr id="15365" name="Picture 3" descr="C:\Users\PC\Desktop\МАДОУ 24\ФЕСТИВАЛЬ ЗДОРОВЬЯ\2019\Скалолазание в детском саду\IMG_20181003_1536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3786188"/>
            <a:ext cx="21526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4" descr="C:\Users\PC\Desktop\МАДОУ 24\ФЕСТИВАЛЬ ЗДОРОВЬЯ\2019\Скалолазание в детском саду\IMG_20181003_1536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2964" y="3786188"/>
            <a:ext cx="2978149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5" descr="C:\Users\PC\Desktop\МАДОУ 24\ФЕСТИВАЛЬ ЗДОРОВЬЯ\2019\Скалолазание в детском саду\WhatsApp Image 2019-01-16 at 16.43.18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0849" y="3886201"/>
            <a:ext cx="2838451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4" descr="C:\Users\PC\Desktop\МАДОУ 24\ФЕСТИВАЛЬ ЗДОРОВЬЯ\2019\Зимние виды спорта в ДОУ - лыжи\WhatsApp Image 2019-01-17 at 14.23.58.jpeg"/>
          <p:cNvPicPr>
            <a:picLocks noChangeAspect="1" noChangeArrowheads="1"/>
          </p:cNvPicPr>
          <p:nvPr/>
        </p:nvPicPr>
        <p:blipFill>
          <a:blip r:embed="rId2"/>
          <a:srcRect t="15875" r="-542" b="8717"/>
          <a:stretch>
            <a:fillRect/>
          </a:stretch>
        </p:blipFill>
        <p:spPr bwMode="auto">
          <a:xfrm>
            <a:off x="5867400" y="3810000"/>
            <a:ext cx="27146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4" descr="лыжи2"/>
          <p:cNvPicPr>
            <a:picLocks noChangeAspect="1" noChangeArrowheads="1"/>
          </p:cNvPicPr>
          <p:nvPr/>
        </p:nvPicPr>
        <p:blipFill>
          <a:blip r:embed="rId3"/>
          <a:srcRect l="7407"/>
          <a:stretch>
            <a:fillRect/>
          </a:stretch>
        </p:blipFill>
        <p:spPr bwMode="auto">
          <a:xfrm>
            <a:off x="5105400" y="1143000"/>
            <a:ext cx="3810000" cy="23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Рисунок 14" descr="IMG_046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3962400"/>
            <a:ext cx="3500438" cy="2236787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10245" name="Прямоугольник 4"/>
          <p:cNvSpPr>
            <a:spLocks noChangeArrowheads="1"/>
          </p:cNvSpPr>
          <p:nvPr/>
        </p:nvSpPr>
        <p:spPr bwMode="auto">
          <a:xfrm>
            <a:off x="533400" y="457200"/>
            <a:ext cx="78867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66"/>
                </a:solidFill>
              </a:rPr>
              <a:t>Организация двигательного режима на улице</a:t>
            </a:r>
          </a:p>
        </p:txBody>
      </p:sp>
      <p:sp>
        <p:nvSpPr>
          <p:cNvPr id="10246" name="Прямоугольник 5"/>
          <p:cNvSpPr>
            <a:spLocks noChangeArrowheads="1"/>
          </p:cNvSpPr>
          <p:nvPr/>
        </p:nvSpPr>
        <p:spPr bwMode="auto">
          <a:xfrm>
            <a:off x="3581400" y="3429000"/>
            <a:ext cx="25236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000066"/>
                </a:solidFill>
              </a:rPr>
              <a:t>Лыжная база</a:t>
            </a:r>
          </a:p>
        </p:txBody>
      </p:sp>
      <p:pic>
        <p:nvPicPr>
          <p:cNvPr id="10247" name="Picture 2" descr="C:\Users\PC\Desktop\МАДОУ 24\ФЕСТИВАЛЬ ЗДОРОВЬЯ\2019\Зимние виды спорта в ДОУ - лыжи\WhatsApp Image 2019-01-21 at 11.43.40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1143000"/>
            <a:ext cx="32385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PC\Downloads\f9_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958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4343400" y="914400"/>
            <a:ext cx="4446588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19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Детский сад  начинает свою историю с 12 августа 2014 года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84663" y="5665788"/>
            <a:ext cx="4859337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9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рассчитан на 12 групп общеразвивающей направленности</a:t>
            </a:r>
            <a:endParaRPr lang="ru-RU" sz="19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ru-RU" dirty="0">
              <a:latin typeface="Arial" panose="020B0604020202020204" pitchFamily="34" charset="0"/>
            </a:endParaRPr>
          </a:p>
        </p:txBody>
      </p:sp>
      <p:pic>
        <p:nvPicPr>
          <p:cNvPr id="6149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838200"/>
            <a:ext cx="3411538" cy="254476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6150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3810000"/>
            <a:ext cx="3406775" cy="255428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6151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1905000"/>
            <a:ext cx="4068763" cy="305117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ownloads\зарница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PC\Desktop\РОО\ИМЦ\2019-2020\Учитель здоровья России\026 Д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6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s 24\МАДОУ 24\КОНКУРСЫ\2020-2021\Всеросс.акция Физкультура и спорт - алтернатива 2021\Фото и видео для фильма\зарница-21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58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44719"/>
            <a:ext cx="4953000" cy="6813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s 24\МАДОУ 24\КОНКУРСЫ\2020-2021\Всеросс.акция Физкультура и спорт - алтернатива 2021\Фото и видео для фильма\23-2021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958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D0F9D-C5BA-D28A-4B5E-5EF07BF8B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75F6E8-F315-AB9C-13A5-E0E6F7420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8784"/>
            <a:ext cx="9119090" cy="687678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FD490E9-D7DB-D027-D485-3FA51B4D1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0"/>
            <a:ext cx="9047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D6E8672-BAE5-1602-0833-0CDB30C6E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094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600B307-D5F4-C300-CF80-58E2657C4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0"/>
            <a:ext cx="9070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038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/>
          <a:srcRect l="14288" t="12700" r="33325" b="23800"/>
          <a:stretch>
            <a:fillRect/>
          </a:stretch>
        </p:blipFill>
        <p:spPr bwMode="auto">
          <a:xfrm>
            <a:off x="381000" y="3048000"/>
            <a:ext cx="4196080" cy="2860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762000" y="762000"/>
            <a:ext cx="716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tx2">
                    <a:lumMod val="75000"/>
                  </a:schemeClr>
                </a:solidFill>
              </a:rPr>
              <a:t>Занимайтесь спортом </a:t>
            </a:r>
          </a:p>
          <a:p>
            <a:pPr algn="ctr"/>
            <a:r>
              <a:rPr lang="ru-RU" sz="4000" b="1" dirty="0">
                <a:solidFill>
                  <a:schemeClr val="tx2">
                    <a:lumMod val="75000"/>
                  </a:schemeClr>
                </a:solidFill>
              </a:rPr>
              <a:t>и </a:t>
            </a:r>
          </a:p>
          <a:p>
            <a:pPr algn="ctr"/>
            <a:r>
              <a:rPr lang="ru-RU" sz="4000" b="1" dirty="0">
                <a:solidFill>
                  <a:schemeClr val="tx2">
                    <a:lumMod val="75000"/>
                  </a:schemeClr>
                </a:solidFill>
              </a:rPr>
              <a:t>будьте здоровы!!!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16669" t="12700" r="34516" b="23800"/>
          <a:stretch>
            <a:fillRect/>
          </a:stretch>
        </p:blipFill>
        <p:spPr bwMode="auto">
          <a:xfrm>
            <a:off x="5029200" y="2971800"/>
            <a:ext cx="3581400" cy="26205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422275" y="1535113"/>
            <a:ext cx="8358188" cy="5641975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ru-RU" sz="2000" b="1" u="sng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20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 eaLnBrk="1" hangingPunct="1">
              <a:defRPr/>
            </a:pPr>
            <a:endParaRPr lang="ru-RU" sz="7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здоровьесберегающей среды  МАДОУ, обеспечивающей равные стартовые возможности ребенка, разностороннее и гармоничное развитие его особенностей, интересов и склонностей, формирование культурной и творчески активной личности,  основанной на взаимодействии всех субъектов образовательных отношений, посредством внедрения педагогических технологий.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eaLnBrk="1" hangingPunct="1">
              <a:defRPr/>
            </a:pPr>
            <a:endParaRPr lang="ru-RU" sz="20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20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pPr eaLnBrk="1" hangingPunct="1">
              <a:defRPr/>
            </a:pPr>
            <a:endParaRPr lang="ru-RU" sz="7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sz="1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Использовать внутренние и внешние ресурсы повышения квалификации по направлениям: проектирование деятельности педагога за счет  внедрения здоровье сберегающих и информационно-коммуникационных технологий, работа с детьми ОВЗ.</a:t>
            </a:r>
          </a:p>
          <a:p>
            <a:pPr algn="just" eaLnBrk="1" hangingPunct="1">
              <a:defRPr/>
            </a:pPr>
            <a:r>
              <a:rPr lang="ru-RU" sz="1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 Реализовать проекты, направленные  на сохранение и укрепление здоровья воспитанников и педагогов; воспитание у детей внутренней потребности к здоровому образу жизни.</a:t>
            </a:r>
          </a:p>
          <a:p>
            <a:pPr algn="just" eaLnBrk="1" hangingPunct="1">
              <a:defRPr/>
            </a:pPr>
            <a:r>
              <a:rPr lang="ru-RU" sz="1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Организовать педагогическое сопровождение взаимодействия родителей (законных представителей) в процессе реализации мероприятий в ДОУ, направленных на обеспечение ценностного отношения к проявлению индивидуальности детей, их творческому потенциалу, состоянию здоровья, выступающих основой всестороннего развития личности.</a:t>
            </a:r>
          </a:p>
          <a:p>
            <a:pPr eaLnBrk="1" hangingPunct="1">
              <a:defRPr/>
            </a:pPr>
            <a:endParaRPr lang="ru-RU" sz="17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182880" algn="just" eaLnBrk="1" fontAlgn="auto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defRPr/>
            </a:pPr>
            <a:endParaRPr lang="ru-RU" sz="3700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182880" algn="just" eaLnBrk="1" fontAlgn="auto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421860" y="836712"/>
            <a:ext cx="8358187" cy="802481"/>
            <a:chOff x="0" y="2016224"/>
            <a:chExt cx="8696355" cy="913901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2016224"/>
              <a:ext cx="8696355" cy="913901"/>
            </a:xfrm>
            <a:prstGeom prst="roundRect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6" name="Скругленный прямоугольник 4"/>
            <p:cNvSpPr/>
            <p:nvPr/>
          </p:nvSpPr>
          <p:spPr>
            <a:xfrm>
              <a:off x="44596" y="2061541"/>
              <a:ext cx="8607163" cy="8232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76200" rIns="76200" bIns="76200" spcCol="127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890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7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Физическое развитие детей дошкольного возраста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"/>
          <p:cNvGrpSpPr/>
          <p:nvPr/>
        </p:nvGrpSpPr>
        <p:grpSpPr>
          <a:xfrm>
            <a:off x="1419905" y="2780928"/>
            <a:ext cx="6554631" cy="792551"/>
            <a:chOff x="320687" y="1070300"/>
            <a:chExt cx="6155902" cy="792551"/>
          </a:xfrm>
          <a:solidFill>
            <a:schemeClr val="accent2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320687" y="1070300"/>
              <a:ext cx="6155902" cy="792551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  <a:effectLst/>
            <a:sp3d contourW="19050" prstMaterial="metal">
              <a:bevelT w="88900" h="203200"/>
              <a:bevelB w="165100" h="254000"/>
            </a:sp3d>
          </p:spPr>
          <p:txBody>
            <a:bodyPr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8" name="Скругленный прямоугольник 4"/>
            <p:cNvSpPr txBox="1"/>
            <p:nvPr/>
          </p:nvSpPr>
          <p:spPr>
            <a:xfrm>
              <a:off x="359376" y="1108989"/>
              <a:ext cx="6078524" cy="715173"/>
            </a:xfrm>
            <a:prstGeom prst="rect">
              <a:avLst/>
            </a:prstGeom>
            <a:grpFill/>
            <a:ln>
              <a:noFill/>
            </a:ln>
            <a:effectLst/>
            <a:sp3d/>
          </p:spPr>
          <p:txBody>
            <a:bodyPr lIns="171371" tIns="0" rIns="171371" bIns="0" spcCol="127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defTabSz="8890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500" b="1" dirty="0">
                  <a:solidFill>
                    <a:srgbClr val="002060"/>
                  </a:solidFill>
                </a:rPr>
                <a:t>Проект «Педагог </a:t>
              </a:r>
              <a:r>
                <a:rPr lang="en-US" sz="2500" b="1" dirty="0">
                  <a:solidFill>
                    <a:srgbClr val="002060"/>
                  </a:solidFill>
                </a:rPr>
                <a:t>XXI</a:t>
              </a:r>
              <a:r>
                <a:rPr lang="ru-RU" sz="2500" b="1" dirty="0">
                  <a:solidFill>
                    <a:srgbClr val="002060"/>
                  </a:solidFill>
                </a:rPr>
                <a:t> века»</a:t>
              </a:r>
              <a:r>
                <a:rPr lang="ru-RU" sz="25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3" name="Группа 12"/>
          <p:cNvGrpSpPr/>
          <p:nvPr/>
        </p:nvGrpSpPr>
        <p:grpSpPr>
          <a:xfrm>
            <a:off x="1496960" y="4149080"/>
            <a:ext cx="6477576" cy="801283"/>
            <a:chOff x="397301" y="3035691"/>
            <a:chExt cx="6051871" cy="801283"/>
          </a:xfrm>
          <a:solidFill>
            <a:schemeClr val="accent2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397301" y="3035691"/>
              <a:ext cx="6051871" cy="801283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  <a:effectLst/>
            <a:sp3d contourW="19050" prstMaterial="metal">
              <a:bevelT w="88900" h="203200"/>
              <a:bevelB w="165100" h="254000"/>
            </a:sp3d>
          </p:spPr>
          <p:txBody>
            <a:bodyPr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6" name="Скругленный прямоугольник 4"/>
            <p:cNvSpPr txBox="1"/>
            <p:nvPr/>
          </p:nvSpPr>
          <p:spPr>
            <a:xfrm>
              <a:off x="436416" y="3074806"/>
              <a:ext cx="5973641" cy="723053"/>
            </a:xfrm>
            <a:prstGeom prst="rect">
              <a:avLst/>
            </a:prstGeom>
            <a:grpFill/>
            <a:ln>
              <a:noFill/>
            </a:ln>
            <a:effectLst/>
            <a:sp3d/>
          </p:spPr>
          <p:txBody>
            <a:bodyPr lIns="171371" tIns="0" rIns="171371" bIns="0" spcCol="127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defTabSz="8890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500" b="1" dirty="0">
                  <a:solidFill>
                    <a:srgbClr val="002060"/>
                  </a:solidFill>
                </a:rPr>
                <a:t>Проект «По дорожкам здоровья»</a:t>
              </a:r>
              <a:endParaRPr lang="ru-RU" sz="2500" b="1" dirty="0">
                <a:solidFill>
                  <a:srgbClr val="00206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Скругленный прямоугольник 19"/>
          <p:cNvSpPr/>
          <p:nvPr/>
        </p:nvSpPr>
        <p:spPr bwMode="auto">
          <a:xfrm>
            <a:off x="827088" y="1268413"/>
            <a:ext cx="7853362" cy="9366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endParaRPr lang="ru-RU" sz="1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Механизмы реализации направления</a:t>
            </a:r>
            <a:endParaRPr lang="ru-RU" altLang="ru-RU" sz="27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84238" y="908720"/>
            <a:ext cx="7776194" cy="792551"/>
            <a:chOff x="320687" y="1070300"/>
            <a:chExt cx="6155902" cy="792551"/>
          </a:xfrm>
          <a:solidFill>
            <a:schemeClr val="accent2">
              <a:lumMod val="40000"/>
              <a:lumOff val="6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320687" y="1070300"/>
              <a:ext cx="6155902" cy="792551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  <a:effectLst/>
            <a:sp3d contourW="19050" prstMaterial="metal">
              <a:bevelT w="88900" h="203200"/>
              <a:bevelB w="165100" h="254000"/>
            </a:sp3d>
          </p:spPr>
          <p:txBody>
            <a:bodyPr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" name="Скругленный прямоугольник 4"/>
            <p:cNvSpPr txBox="1"/>
            <p:nvPr/>
          </p:nvSpPr>
          <p:spPr>
            <a:xfrm>
              <a:off x="359376" y="1108989"/>
              <a:ext cx="6078524" cy="715173"/>
            </a:xfrm>
            <a:prstGeom prst="rect">
              <a:avLst/>
            </a:prstGeom>
            <a:grpFill/>
            <a:ln>
              <a:noFill/>
            </a:ln>
            <a:effectLst/>
            <a:sp3d/>
          </p:spPr>
          <p:txBody>
            <a:bodyPr lIns="171371" tIns="0" rIns="171371" bIns="0" spcCol="127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defTabSz="8890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500" b="1" dirty="0">
                  <a:solidFill>
                    <a:srgbClr val="002060"/>
                  </a:solidFill>
                </a:rPr>
                <a:t>Проект «По дорожкам здоровья»</a:t>
              </a:r>
              <a:r>
                <a:rPr lang="ru-RU" sz="25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5" name="Пятиугольник 4"/>
          <p:cNvSpPr/>
          <p:nvPr/>
        </p:nvSpPr>
        <p:spPr>
          <a:xfrm>
            <a:off x="684213" y="2517775"/>
            <a:ext cx="7924800" cy="90170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7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887413" y="2495550"/>
            <a:ext cx="72723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" algn="just"/>
            <a:r>
              <a:rPr lang="ru-RU" alt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Снижение заболеваемости и укрепление здоровья воспитанников, повышение родительской компетентности в вопросах здоровьясбережения 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696913" y="3716338"/>
            <a:ext cx="7924800" cy="903287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7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8" name="TextBox 5"/>
          <p:cNvSpPr txBox="1">
            <a:spLocks noChangeArrowheads="1"/>
          </p:cNvSpPr>
          <p:nvPr/>
        </p:nvSpPr>
        <p:spPr bwMode="auto">
          <a:xfrm>
            <a:off x="873125" y="3814763"/>
            <a:ext cx="74168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" algn="just"/>
            <a:r>
              <a:rPr lang="ru-RU" alt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Способствовать развитию у детей дошкольного возраста потребностей в здоровом образе жизни</a:t>
            </a:r>
          </a:p>
        </p:txBody>
      </p:sp>
      <p:pic>
        <p:nvPicPr>
          <p:cNvPr id="13319" name="Picture 5" descr="C:\Users\user\Desktop\hello_html_399ac7f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4916488"/>
            <a:ext cx="3602037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3"/>
          <p:cNvPicPr>
            <a:picLocks noChangeAspect="1" noChangeArrowheads="1"/>
          </p:cNvPicPr>
          <p:nvPr/>
        </p:nvPicPr>
        <p:blipFill>
          <a:blip r:embed="rId2"/>
          <a:srcRect l="32376" t="18266" r="16257" b="14052"/>
          <a:stretch>
            <a:fillRect/>
          </a:stretch>
        </p:blipFill>
        <p:spPr bwMode="auto">
          <a:xfrm>
            <a:off x="1219200" y="685800"/>
            <a:ext cx="7215187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428750"/>
            <a:ext cx="5643562" cy="488950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Цель организации в ДОУ здоровьесберегающей среды</a:t>
            </a:r>
            <a:r>
              <a:rPr lang="ru-RU" sz="2400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500063" y="1928813"/>
            <a:ext cx="8229600" cy="4456112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ru-RU" sz="1600" dirty="0"/>
              <a:t>       </a:t>
            </a:r>
            <a:r>
              <a:rPr lang="ru-RU" sz="1800" dirty="0"/>
              <a:t>-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сохранение и укрепление здоровья дошкольников, воспитание у них потребности в здоровом образе жизни, формирование потребности в двигательной активности и физическом совершенствовании через подвижные и спортивные игры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Задачи, необходимые для решения цели:</a:t>
            </a:r>
          </a:p>
          <a:p>
            <a:pPr algn="just" eaLnBrk="1" hangingPunct="1"/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обогатить развивающую предметно-пространственную среду, направленную на развитие двигательных навыков, обеспечивающих физическое совершенствование и активность у детей дошкольного возраста; </a:t>
            </a:r>
          </a:p>
          <a:p>
            <a:pPr algn="just" eaLnBrk="1" hangingPunct="1"/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внедрить современные здоровьесберегающие технологии по приобщению дошкольников к здоровому образу жизни; </a:t>
            </a:r>
          </a:p>
          <a:p>
            <a:pPr algn="just" eaLnBrk="1" hangingPunct="1"/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разработать и реализовать детско-взрослые проекты, направленные на вовлечение воспитанников в спортивные мероприятия соревновательного характера, способствующие повышению их физической подготовленности. </a:t>
            </a:r>
          </a:p>
          <a:p>
            <a:pPr eaLnBrk="1" hangingPunct="1">
              <a:buFontTx/>
              <a:buNone/>
            </a:pP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4100" name="Прямоугольник 3"/>
          <p:cNvSpPr>
            <a:spLocks noChangeArrowheads="1"/>
          </p:cNvSpPr>
          <p:nvPr/>
        </p:nvSpPr>
        <p:spPr bwMode="auto">
          <a:xfrm>
            <a:off x="4419600" y="457200"/>
            <a:ext cx="41433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i="1" dirty="0">
                <a:solidFill>
                  <a:srgbClr val="002060"/>
                </a:solidFill>
                <a:latin typeface="Arial Black" pitchFamily="34" charset="0"/>
              </a:rPr>
              <a:t>«Гимнастика, физические упражнения, ходьба должны прочно войти в повседневный быт каждого, кто хочет сохранить работоспособность, здоровье, полноценную и радостную жизнь»</a:t>
            </a:r>
            <a:br>
              <a:rPr lang="ru-RU" sz="1200" b="1" i="1" dirty="0">
                <a:solidFill>
                  <a:srgbClr val="002060"/>
                </a:solidFill>
                <a:latin typeface="Arial Black" pitchFamily="34" charset="0"/>
              </a:rPr>
            </a:br>
            <a:br>
              <a:rPr lang="ru-RU" sz="1200" b="1" dirty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Arial Black" pitchFamily="34" charset="0"/>
              </a:rPr>
              <a:t>                                                          Гиппократ</a:t>
            </a:r>
            <a:endParaRPr lang="ru-RU" sz="1200" dirty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23812" t="6350" r="26182" b="2633"/>
          <a:stretch>
            <a:fillRect/>
          </a:stretch>
        </p:blipFill>
        <p:spPr bwMode="auto">
          <a:xfrm>
            <a:off x="304800" y="1206500"/>
            <a:ext cx="37338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/>
          <a:srcRect l="23813" t="27517" r="24990" b="4750"/>
          <a:stretch>
            <a:fillRect/>
          </a:stretch>
        </p:blipFill>
        <p:spPr bwMode="auto">
          <a:xfrm>
            <a:off x="4114800" y="1219200"/>
            <a:ext cx="3276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219200" y="3810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Страничка инструктора по физической культуре </a:t>
            </a:r>
          </a:p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на сайте образовательной организации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/>
          <a:srcRect l="25003" t="27517" r="26182" b="4750"/>
          <a:stretch>
            <a:fillRect/>
          </a:stretch>
        </p:blipFill>
        <p:spPr bwMode="auto">
          <a:xfrm>
            <a:off x="4267200" y="3886200"/>
            <a:ext cx="3124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I:\атестация\фото\IMG_6840.JPG"/>
          <p:cNvPicPr>
            <a:picLocks noChangeAspect="1" noChangeArrowheads="1"/>
          </p:cNvPicPr>
          <p:nvPr/>
        </p:nvPicPr>
        <p:blipFill>
          <a:blip r:embed="rId2"/>
          <a:srcRect t="7912"/>
          <a:stretch>
            <a:fillRect/>
          </a:stretch>
        </p:blipFill>
        <p:spPr bwMode="auto">
          <a:xfrm>
            <a:off x="4530410" y="1071562"/>
            <a:ext cx="3778565" cy="22812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195" name="Picture 7" descr="I:\атестация\фото\IMG_6846.JPG"/>
          <p:cNvPicPr>
            <a:picLocks noChangeAspect="1" noChangeArrowheads="1"/>
          </p:cNvPicPr>
          <p:nvPr/>
        </p:nvPicPr>
        <p:blipFill>
          <a:blip r:embed="rId3"/>
          <a:srcRect t="11345"/>
          <a:stretch>
            <a:fillRect/>
          </a:stretch>
        </p:blipFill>
        <p:spPr bwMode="auto">
          <a:xfrm>
            <a:off x="228600" y="3810000"/>
            <a:ext cx="3143250" cy="20462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79388" y="188913"/>
            <a:ext cx="8250237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ctr" eaLnBrk="0" hangingPunct="0">
              <a:defRPr/>
            </a:pP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Картотека игр, упражнений, памятки, консультации, папки-передвижки</a:t>
            </a:r>
          </a:p>
        </p:txBody>
      </p:sp>
      <p:pic>
        <p:nvPicPr>
          <p:cNvPr id="8197" name="Picture 6" descr="I:\атестация\фото\IMG_6835.JPG"/>
          <p:cNvPicPr>
            <a:picLocks noChangeAspect="1" noChangeArrowheads="1"/>
          </p:cNvPicPr>
          <p:nvPr/>
        </p:nvPicPr>
        <p:blipFill>
          <a:blip r:embed="rId4"/>
          <a:srcRect t="5763"/>
          <a:stretch>
            <a:fillRect/>
          </a:stretch>
        </p:blipFill>
        <p:spPr bwMode="auto">
          <a:xfrm>
            <a:off x="642938" y="1071563"/>
            <a:ext cx="3753903" cy="23574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198" name="Picture 2" descr="https://www.maam.ru/upload/blogs/detsad-818549-1475336098.jpg"/>
          <p:cNvPicPr>
            <a:picLocks noChangeAspect="1" noChangeArrowheads="1"/>
          </p:cNvPicPr>
          <p:nvPr/>
        </p:nvPicPr>
        <p:blipFill>
          <a:blip r:embed="rId5"/>
          <a:srcRect l="2690" r="478" b="17471"/>
          <a:stretch>
            <a:fillRect/>
          </a:stretch>
        </p:blipFill>
        <p:spPr bwMode="auto">
          <a:xfrm>
            <a:off x="3581400" y="4724400"/>
            <a:ext cx="2571750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Рисунок 14" descr="IMG_0448.JPG"/>
          <p:cNvPicPr>
            <a:picLocks noChangeAspect="1"/>
          </p:cNvPicPr>
          <p:nvPr/>
        </p:nvPicPr>
        <p:blipFill>
          <a:blip r:embed="rId6"/>
          <a:srcRect t="5698" r="3564" b="5975"/>
          <a:stretch>
            <a:fillRect/>
          </a:stretch>
        </p:blipFill>
        <p:spPr bwMode="auto">
          <a:xfrm>
            <a:off x="6324600" y="3886200"/>
            <a:ext cx="253206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TextBox 9"/>
          <p:cNvSpPr txBox="1">
            <a:spLocks noChangeArrowheads="1"/>
          </p:cNvSpPr>
          <p:nvPr/>
        </p:nvSpPr>
        <p:spPr bwMode="auto">
          <a:xfrm>
            <a:off x="2590800" y="3505200"/>
            <a:ext cx="441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Применение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нестандартного оборудования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104</TotalTime>
  <Words>576</Words>
  <Application>Microsoft Office PowerPoint</Application>
  <PresentationFormat>Экран (4:3)</PresentationFormat>
  <Paragraphs>65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Microsoft JhengHei Light</vt:lpstr>
      <vt:lpstr>AngsanaUPC</vt:lpstr>
      <vt:lpstr>Arial</vt:lpstr>
      <vt:lpstr>Arial Black</vt:lpstr>
      <vt:lpstr>Calibri</vt:lpstr>
      <vt:lpstr>Constantia</vt:lpstr>
      <vt:lpstr>Georgia</vt:lpstr>
      <vt:lpstr>Times New Roman</vt:lpstr>
      <vt:lpstr>Wingdings 2</vt:lpstr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Цель организации в ДОУ здоровьесберегающей среды: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Юлия</cp:lastModifiedBy>
  <cp:revision>31</cp:revision>
  <dcterms:created xsi:type="dcterms:W3CDTF">2021-03-25T09:38:43Z</dcterms:created>
  <dcterms:modified xsi:type="dcterms:W3CDTF">2024-02-16T11:43:20Z</dcterms:modified>
</cp:coreProperties>
</file>